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15C2D1-F979-40FA-A699-9D2E7D042B0B}" type="datetimeFigureOut">
              <a:rPr lang="ru-RU"/>
              <a:pPr/>
              <a:t>03.05.2013</a:t>
            </a:fld>
            <a:endParaRPr lang="ru-RU"/>
          </a:p>
        </p:txBody>
      </p:sp>
      <p:sp>
        <p:nvSpPr>
          <p:cNvPr id="409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83CCD1-64B8-4E01-A773-1F799DC2F2D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8571D-BA2A-4A44-9446-73BF23A9AF3F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E95B0F3-57E7-4C93-BB25-5F69F0E6E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F8D35-FF12-4AA5-BC77-49B3674A4655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810D2-F9AF-4E13-9EC9-E7B32FD9D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41C4F-D8BD-4A61-A0A3-AA70DAB9F31D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07DD4-E90C-43E7-8090-FD3874C15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1810B-B7D9-4321-9C00-624DB61DED53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25A03-D989-43C8-86CF-E880010C0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B3F75-7A3D-4FAA-93BC-45B79628E033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8FE35-6FB5-4620-BD1F-CC8A692E1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10DE5-DEB5-4CC4-BF3C-33AAFD1D261D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09EAD-2968-4F62-92BF-A88F2F8E9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D48F0-A2A0-4B5E-A003-EDD8CA61B734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195E-DAD0-4ADA-BEE2-7B4FF1E60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3C272-3933-43A9-A5B9-15F02C65FFBD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17689-83EB-4EB6-857F-43526C3EF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D400F-3CBD-47AE-95DA-77B7F7897D57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CD30C-E309-4BCD-BE40-4FF10C753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AB5F9-DD62-4554-BBD1-71500E27AB4A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6812B-A9DE-4406-A937-37522EF85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BD4B5-F30C-4C83-BE71-5AD338F6E627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DE2A0D0-65D6-497E-9606-75330D28B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76200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A46510E-C79F-4ABD-8A87-E54CF967CCD1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41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219" y="5885656"/>
            <a:ext cx="1316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7FCDB9C-9450-4813-97BB-61864F0C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5" y="0"/>
            <a:ext cx="1428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5" y="1371600"/>
            <a:ext cx="1428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73" r:id="rId9"/>
    <p:sldLayoutId id="2147483664" r:id="rId10"/>
    <p:sldLayoutId id="214748366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•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D0C875-1F5B-42B4-8C2F-3167E1B5B6ED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2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000" cap="none" smtClean="0">
                <a:solidFill>
                  <a:schemeClr val="tx2"/>
                </a:solidFill>
              </a:rPr>
              <a:t>Бензольное кольцо о-, п-, м-положение  радикалов.</a:t>
            </a:r>
            <a:r>
              <a:rPr lang="ru-RU" sz="3600" cap="none" smtClean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buFont typeface="Arial" pitchFamily="34" charset="0"/>
              <a:buNone/>
              <a:defRPr/>
            </a:pP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7DFEAF-722E-47D9-9B99-3E3F2D9451D4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119813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sz="2200" i="1" dirty="0"/>
              <a:t>Структурная изомерия</a:t>
            </a:r>
            <a:r>
              <a:rPr lang="ru-RU" sz="2200" dirty="0"/>
              <a:t> в гомологическом ряду бензола обусловлена взаимным расположением заместителей в ядре. Монозамещенные производные бензола не имеют изомеров положения, так как все атомы в </a:t>
            </a:r>
            <a:r>
              <a:rPr lang="ru-RU" sz="2200" dirty="0" err="1"/>
              <a:t>бензольном</a:t>
            </a:r>
            <a:r>
              <a:rPr lang="ru-RU" sz="2200" dirty="0"/>
              <a:t> ядре равноценны. </a:t>
            </a:r>
            <a:r>
              <a:rPr lang="ru-RU" sz="2200" dirty="0" err="1"/>
              <a:t>Дизамещенные</a:t>
            </a:r>
            <a:r>
              <a:rPr lang="ru-RU" sz="2200" dirty="0"/>
              <a:t> производные существуют в виде трех изомеров,</a:t>
            </a: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sz="2200" dirty="0" smtClean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sz="2200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sz="2200" dirty="0" smtClean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sz="2200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sz="2200" dirty="0" smtClean="0"/>
          </a:p>
          <a:p>
            <a:pPr marL="354013" indent="-88900" eaLnBrk="1" fontAlgn="auto" hangingPunct="1">
              <a:buFont typeface="Arial" pitchFamily="34" charset="0"/>
              <a:buNone/>
              <a:defRPr/>
            </a:pPr>
            <a:r>
              <a:rPr lang="ru-RU" i="1" dirty="0" smtClean="0"/>
              <a:t>   различающихся </a:t>
            </a:r>
            <a:r>
              <a:rPr lang="ru-RU" i="1" dirty="0"/>
              <a:t>взаимным расположением заместителей. Положение заместителей указывают цифрами или приставками: </a:t>
            </a:r>
            <a:r>
              <a:rPr lang="ru-RU" i="1" dirty="0" err="1"/>
              <a:t>орто</a:t>
            </a:r>
            <a:r>
              <a:rPr lang="ru-RU" i="1" dirty="0"/>
              <a:t>- (о-), мета- (м-), пара- (п-).</a:t>
            </a: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sz="2200" dirty="0"/>
              <a:t>Радикалы ароматических углеводородов называют </a:t>
            </a:r>
            <a:r>
              <a:rPr lang="ru-RU" sz="2200" i="1" dirty="0"/>
              <a:t>арильными радикалами</a:t>
            </a:r>
            <a:r>
              <a:rPr lang="ru-RU" sz="2200" dirty="0"/>
              <a:t>. Радикал С</a:t>
            </a:r>
            <a:r>
              <a:rPr lang="ru-RU" sz="2200" baseline="-25000" dirty="0"/>
              <a:t>6</a:t>
            </a:r>
            <a:r>
              <a:rPr lang="ru-RU" sz="2200" dirty="0"/>
              <a:t>Н</a:t>
            </a:r>
            <a:r>
              <a:rPr lang="ru-RU" sz="2200" baseline="-25000" dirty="0"/>
              <a:t>5</a:t>
            </a:r>
            <a:r>
              <a:rPr lang="ru-RU" sz="2200" dirty="0"/>
              <a:t> — называется </a:t>
            </a:r>
            <a:r>
              <a:rPr lang="ru-RU" sz="2200" i="1" dirty="0"/>
              <a:t>фенил.</a:t>
            </a:r>
            <a:endParaRPr lang="ru-RU" sz="2200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098" name="Picture 2" descr="http://chemistry.narod.ru/himiya/Image158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24495" y="2204864"/>
            <a:ext cx="6696744" cy="18573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35AEAA-AAC4-4D64-9FEC-F7C9E641382F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23553" name="Объект 2"/>
          <p:cNvSpPr>
            <a:spLocks noGrp="1"/>
          </p:cNvSpPr>
          <p:nvPr>
            <p:ph idx="1"/>
          </p:nvPr>
        </p:nvSpPr>
        <p:spPr>
          <a:xfrm>
            <a:off x="539750" y="908050"/>
            <a:ext cx="8229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Физические свойства. Первые члены гомологического ряда бензола (например, толуол, этилбензол и др.) — бесцветные жидкости со специфическим запахом. Они легче воды и нерастворимы в ней. Хорошо растворяются в органических растворителях. Бензол и его гомологи сами являются хорошими растворителями для многих органических веществ. Все арены горят коптящим пламенем ввиду высокого содержания углерода в их молекулах.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368D02-0D94-4CE7-99D0-A7FFA144FE07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Способы </a:t>
            </a:r>
            <a:r>
              <a:rPr lang="ru-RU" b="1" dirty="0" smtClean="0"/>
              <a:t>получения.</a:t>
            </a:r>
            <a:endParaRPr lang="ru-RU" dirty="0"/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575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1. </a:t>
            </a:r>
            <a:r>
              <a:rPr lang="ru-RU" i="1" smtClean="0"/>
              <a:t>Получение из алифатических углеводородов.</a:t>
            </a:r>
            <a:r>
              <a:rPr lang="ru-RU" smtClean="0"/>
              <a:t> При пропускании алканов с неразветвленной цепью, имеющих не менее шести атомов углерода в молекуле, над нагретой платиной или оксидом хрома происходит </a:t>
            </a:r>
            <a:r>
              <a:rPr lang="ru-RU" i="1" smtClean="0"/>
              <a:t>дегидроциклизация</a:t>
            </a:r>
            <a:r>
              <a:rPr lang="ru-RU" smtClean="0"/>
              <a:t> — образование арена с выделением водорода: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5122" name="Picture 2" descr="http://chemistry.narod.ru/himiya/Image158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525" y="4646613"/>
            <a:ext cx="8893175" cy="727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877CB-80D5-49B1-8AB1-F7B6F672C996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2. </a:t>
            </a:r>
            <a:r>
              <a:rPr lang="ru-RU" i="1" smtClean="0"/>
              <a:t>Дегидрирование циклоалканов.</a:t>
            </a:r>
            <a:r>
              <a:rPr lang="ru-RU" smtClean="0"/>
              <a:t> Реакция происходит при пропускании паров циклогексана и его гомологов над нагретой платиной: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6146" name="Picture 2" descr="http://chemistry.narod.ru/himiya/Image158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997200"/>
            <a:ext cx="6935788" cy="1760538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DA4E04-C31B-4179-98FC-5E04A2C6C874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26625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3. Получение бензола </a:t>
            </a:r>
            <a:r>
              <a:rPr lang="ru-RU" i="1" smtClean="0"/>
              <a:t>тримеризацией ацетилена.</a:t>
            </a:r>
            <a:endParaRPr lang="ru-RU" smtClean="0"/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4. Получение гомологов бензола по реакции Фриделя—Крафтса (см. далее).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5. Сплавление солей ароматических кислот со щелочью: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7170" name="Picture 2" descr="http://chemistry.narod.ru/himiya/Image158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1560" y="4077072"/>
            <a:ext cx="7992888" cy="6480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A5293-60D9-44EE-AFE5-E45FE4F73A08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Химические свойства бензола.</a:t>
            </a:r>
            <a:endParaRPr lang="ru-RU" dirty="0"/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11333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 1. Галогенирование. Бензол не взаимодействует с хлором или бромом в обычных условиях. Реакция может протекать только в присутствии катализаторов — безводных АlСl3, FeСl3, АlВr3. В результате реакции образуются галогенозамещенные арены:</a:t>
            </a:r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Роль катализатора заключается в поляризации нейтральной молекулы галогена с образованием из нее электрофильной частицы:</a:t>
            </a:r>
          </a:p>
        </p:txBody>
      </p:sp>
      <p:pic>
        <p:nvPicPr>
          <p:cNvPr id="8196" name="Picture 4" descr="http://chemistry.narod.ru/himiya/Image159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27584" y="2492896"/>
            <a:ext cx="6984776" cy="12042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pic>
        <p:nvPicPr>
          <p:cNvPr id="8198" name="Picture 6" descr="http://chemistry.narod.ru/himiya/Image159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58125" y="4797152"/>
            <a:ext cx="6523693" cy="7660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8CC32-A50E-4261-9417-CCF31C13BE04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28673" name="Объект 2"/>
          <p:cNvSpPr>
            <a:spLocks noGrp="1"/>
          </p:cNvSpPr>
          <p:nvPr>
            <p:ph idx="1"/>
          </p:nvPr>
        </p:nvSpPr>
        <p:spPr>
          <a:xfrm>
            <a:off x="179388" y="188913"/>
            <a:ext cx="8507412" cy="646588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2. </a:t>
            </a:r>
            <a:r>
              <a:rPr lang="ru-RU" sz="1800" i="1" smtClean="0"/>
              <a:t>Нитрование.</a:t>
            </a:r>
            <a:r>
              <a:rPr lang="ru-RU" sz="1800" smtClean="0"/>
              <a:t> Бензол очень медленно реагирует с концентрированной азотной кислотой даже при сильном нагревании. Однако при действии так называемой</a:t>
            </a:r>
            <a:r>
              <a:rPr lang="ru-RU" sz="1800" i="1" smtClean="0"/>
              <a:t> нитрующей смеси (смесь концентрированных азотной и серной кислот) </a:t>
            </a:r>
            <a:r>
              <a:rPr lang="ru-RU" sz="1800" smtClean="0"/>
              <a:t>реакция нитрования проходит достаточно легко:</a:t>
            </a:r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3. Сулъфирование. Реакция легко проходит под действием “дымящей” серной кислоты (олеума):</a:t>
            </a:r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4. </a:t>
            </a:r>
            <a:r>
              <a:rPr lang="ru-RU" sz="1800" i="1" smtClean="0"/>
              <a:t>Алкилирование по Фриделю—Крафтсу.</a:t>
            </a:r>
            <a:r>
              <a:rPr lang="ru-RU" sz="1800" smtClean="0"/>
              <a:t> В результате реакции происходит введение в бензольное ядро алкильной группы с получением гомологов бензола. Реакция протекает при действии на бензол галогеналканов RСl в присутствии катализаторов — галогенидов алюминия. Роль катализатора сводится к поляризации молекулы RСl с образованием электрофильной частицы:</a:t>
            </a:r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В зависимости от строения радикала в галогеналкане можно получить разные гомологи бензола:</a:t>
            </a:r>
          </a:p>
        </p:txBody>
      </p:sp>
      <p:pic>
        <p:nvPicPr>
          <p:cNvPr id="28674" name="Picture 2" descr="http://chemistry.narod.ru/himiya/Image159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341438"/>
            <a:ext cx="66960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http://chemistry.narod.ru/himiya/Image159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497138"/>
            <a:ext cx="55070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http://chemistry.narod.ru/himiya/Image159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4868863"/>
            <a:ext cx="44640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8" descr="http://chemistry.narod.ru/himiya/Image1597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4300" y="5870575"/>
            <a:ext cx="410845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792776-2B0A-4026-A766-19227500AEC4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611981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sz="1800" dirty="0"/>
              <a:t>5. </a:t>
            </a:r>
            <a:r>
              <a:rPr lang="ru-RU" sz="1800" i="1" dirty="0" err="1"/>
              <a:t>Алкилирование</a:t>
            </a:r>
            <a:r>
              <a:rPr lang="ru-RU" sz="1800" i="1" dirty="0"/>
              <a:t> </a:t>
            </a:r>
            <a:r>
              <a:rPr lang="ru-RU" sz="1800" i="1" dirty="0" err="1"/>
              <a:t>алкенами</a:t>
            </a:r>
            <a:r>
              <a:rPr lang="ru-RU" sz="1800" i="1" dirty="0"/>
              <a:t>.</a:t>
            </a:r>
            <a:r>
              <a:rPr lang="ru-RU" sz="1800" dirty="0"/>
              <a:t> Эти реакции широко используются в промышленности для получения этилбензола и изопропилбензола (кумола). </a:t>
            </a:r>
            <a:r>
              <a:rPr lang="ru-RU" sz="1800" dirty="0" err="1"/>
              <a:t>Алкилирование</a:t>
            </a:r>
            <a:r>
              <a:rPr lang="ru-RU" sz="1800" dirty="0"/>
              <a:t> проводят в присутствии катализатора АlСl</a:t>
            </a:r>
            <a:r>
              <a:rPr lang="ru-RU" sz="1800" baseline="-25000" dirty="0"/>
              <a:t>3</a:t>
            </a:r>
            <a:r>
              <a:rPr lang="ru-RU" sz="1800" dirty="0"/>
              <a:t>. Механизм реакции сходен с механизмом предыдущей реакции</a:t>
            </a:r>
            <a:r>
              <a:rPr lang="ru-RU" sz="1800" dirty="0" smtClean="0"/>
              <a:t>:</a:t>
            </a: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sz="1800" dirty="0"/>
          </a:p>
          <a:p>
            <a:pPr marL="442913" indent="0" eaLnBrk="1" fontAlgn="auto" hangingPunct="1">
              <a:buFont typeface="Arial" pitchFamily="34" charset="0"/>
              <a:buNone/>
              <a:defRPr/>
            </a:pPr>
            <a:endParaRPr lang="ru-RU" sz="1800" dirty="0" smtClean="0"/>
          </a:p>
          <a:p>
            <a:pPr marL="0" indent="0" eaLnBrk="1" fontAlgn="auto" hangingPunct="1">
              <a:buFont typeface="Arial" pitchFamily="34" charset="0"/>
              <a:buNone/>
              <a:tabLst>
                <a:tab pos="265113" algn="l"/>
              </a:tabLst>
              <a:defRPr/>
            </a:pPr>
            <a:r>
              <a:rPr lang="ru-RU" sz="1800" dirty="0" smtClean="0"/>
              <a:t>Все </a:t>
            </a:r>
            <a:r>
              <a:rPr lang="ru-RU" sz="1800" dirty="0"/>
              <a:t>рассмотренные выше реакции протекают по механизму </a:t>
            </a:r>
            <a:r>
              <a:rPr lang="ru-RU" sz="1800" dirty="0" err="1"/>
              <a:t>электрофильного</a:t>
            </a:r>
            <a:r>
              <a:rPr lang="ru-RU" sz="1800" dirty="0"/>
              <a:t> замещения SE</a:t>
            </a:r>
            <a:r>
              <a:rPr lang="ru-RU" sz="1800" dirty="0" smtClean="0"/>
              <a:t>.</a:t>
            </a:r>
            <a:endParaRPr lang="ru-RU" sz="1800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sz="1800" dirty="0" smtClean="0"/>
              <a:t>   Реакции </a:t>
            </a:r>
            <a:r>
              <a:rPr lang="ru-RU" sz="1800" dirty="0"/>
              <a:t>присоединения к аренам приводят к разрушению ароматической системы и требуют больших затрат энергии, поэтому протекают только в жестких условиях</a:t>
            </a:r>
            <a:r>
              <a:rPr lang="ru-RU" sz="1800" dirty="0" smtClean="0"/>
              <a:t>.</a:t>
            </a:r>
            <a:endParaRPr lang="ru-RU" sz="1800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sz="1800" dirty="0"/>
              <a:t>6. Гидрирование. Реакция присоединения водорода к аренам идет при нагревании и высоком давлении в присутствии металлических катализаторов (</a:t>
            </a:r>
            <a:r>
              <a:rPr lang="ru-RU" sz="1800" dirty="0" err="1"/>
              <a:t>Ni</a:t>
            </a:r>
            <a:r>
              <a:rPr lang="ru-RU" sz="1800" dirty="0"/>
              <a:t>, </a:t>
            </a:r>
            <a:r>
              <a:rPr lang="ru-RU" sz="1800" dirty="0" err="1"/>
              <a:t>Pt</a:t>
            </a:r>
            <a:r>
              <a:rPr lang="ru-RU" sz="1800" dirty="0"/>
              <a:t>, </a:t>
            </a:r>
            <a:r>
              <a:rPr lang="ru-RU" sz="1800" dirty="0" err="1"/>
              <a:t>Pd</a:t>
            </a:r>
            <a:r>
              <a:rPr lang="ru-RU" sz="1800" dirty="0"/>
              <a:t>). Бензол превращается в циклогексан, а гомологи бензола — в производные циклогексана:</a:t>
            </a:r>
          </a:p>
        </p:txBody>
      </p:sp>
      <p:pic>
        <p:nvPicPr>
          <p:cNvPr id="29698" name="Picture 2" descr="http://chemistry.narod.ru/himiya/Image159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628775"/>
            <a:ext cx="6323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http://chemistry.narod.ru/himiya/Image159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5419725"/>
            <a:ext cx="4105275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E56A4E-7111-497C-BE05-D256B18B860D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30721" name="Объект 2"/>
          <p:cNvSpPr>
            <a:spLocks noGrp="1"/>
          </p:cNvSpPr>
          <p:nvPr>
            <p:ph idx="1"/>
          </p:nvPr>
        </p:nvSpPr>
        <p:spPr>
          <a:xfrm>
            <a:off x="179388" y="333375"/>
            <a:ext cx="8518525" cy="58928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7. Радикальное галогенирование. Взаимодействие паров бензола с хлором протекает по радикальному механизму только под воздействием жесткого ультрафиолетового излучения. При этом бензол присоединяет три молекулы хлора и образует твердый продукт — гексахлорциклогексан (гексахлоран) С6Н6Сl6:</a:t>
            </a:r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8. Окисление кислородом воздуха. По устойчивости к действию окислителей бензол напоминает алканы. Только при сильном нагревании (400 °С) паров бензола с кислородом воздуха в присутствии катализатора V2О5 получается смесь малеиновой кислоты и ее ангидрида:</a:t>
            </a:r>
          </a:p>
        </p:txBody>
      </p:sp>
      <p:pic>
        <p:nvPicPr>
          <p:cNvPr id="11266" name="Picture 2" descr="http://chemistry.narod.ru/himiya/Image16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483767" y="1819854"/>
            <a:ext cx="4454073" cy="17766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pic>
        <p:nvPicPr>
          <p:cNvPr id="11268" name="Picture 4" descr="http://chemistry.narod.ru/himiya/Image16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43708" y="5132474"/>
            <a:ext cx="5256584" cy="15368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9A687-9F91-47D1-8878-248CDE21CB6E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404813"/>
            <a:ext cx="8642350" cy="6192837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dirty="0"/>
              <a:t>Правила ориентации (замещения) в </a:t>
            </a:r>
            <a:r>
              <a:rPr lang="ru-RU" dirty="0" err="1"/>
              <a:t>бензольном</a:t>
            </a:r>
            <a:r>
              <a:rPr lang="ru-RU" dirty="0"/>
              <a:t> кольце.</a:t>
            </a: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dirty="0"/>
              <a:t>Важнейшим фактором, определяющим химические свойства молекулы, является распределение в ней электронной плотности. Характер распределения зависит от взаимного влияния атомов.</a:t>
            </a: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dirty="0"/>
              <a:t>В молекулах, имеющих только s -связи, взаимное влияние атомов осуществляется через индуктивный эффект. В молекулах, представляющих собой сопряженные системы, проявляется действие </a:t>
            </a:r>
            <a:r>
              <a:rPr lang="ru-RU" dirty="0" err="1"/>
              <a:t>мезомерного</a:t>
            </a:r>
            <a:r>
              <a:rPr lang="ru-RU" dirty="0"/>
              <a:t> эффекта.</a:t>
            </a: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dirty="0"/>
              <a:t>Влияние заместителей, передающееся по сопряженной системе p -связей, называется </a:t>
            </a:r>
            <a:r>
              <a:rPr lang="ru-RU" dirty="0" err="1"/>
              <a:t>мезомерным</a:t>
            </a:r>
            <a:r>
              <a:rPr lang="ru-RU" dirty="0"/>
              <a:t> (М) эффектом.</a:t>
            </a: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dirty="0"/>
              <a:t>В молекуле бензола p -электронное облако распределено равномерно по всем атомам углерода за счет сопряжения. Если же в </a:t>
            </a:r>
            <a:r>
              <a:rPr lang="ru-RU" dirty="0" err="1"/>
              <a:t>бензольное</a:t>
            </a:r>
            <a:r>
              <a:rPr lang="ru-RU" dirty="0"/>
              <a:t> кольцо ввести какой-нибудь заместитель, это равномерное распределение нарушается и происходит перераспределение электронной плотности в кольце. Место вступления второго заместителя в </a:t>
            </a:r>
            <a:r>
              <a:rPr lang="ru-RU" dirty="0" err="1"/>
              <a:t>бензольное</a:t>
            </a:r>
            <a:r>
              <a:rPr lang="ru-RU" dirty="0"/>
              <a:t> кольцо определяется природой уже имеющегося заместителя.</a:t>
            </a: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dirty="0"/>
              <a:t>Заместители подразделяют на две группы в зависимости от проявляемого ими эффекта (</a:t>
            </a:r>
            <a:r>
              <a:rPr lang="ru-RU" dirty="0" err="1"/>
              <a:t>мезомерного</a:t>
            </a:r>
            <a:r>
              <a:rPr lang="ru-RU" dirty="0"/>
              <a:t> или индуктивного): </a:t>
            </a:r>
            <a:r>
              <a:rPr lang="ru-RU" dirty="0" err="1"/>
              <a:t>электронодонорные</a:t>
            </a:r>
            <a:r>
              <a:rPr lang="ru-RU" dirty="0"/>
              <a:t> и электроноакцепторные.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EDD7B7-EF9C-40F4-A860-BF2828B10CBA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i="1" smtClean="0"/>
              <a:t>Ароматическими углеводородами (аренами) называются вещества, в молекулах которых содержится одно или несколько бензольных колец — циклических групп атомов углерода с особым характером связей.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CDF35-68C1-4EDE-AB5A-696D2C219CFE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969000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i="1" dirty="0" err="1"/>
              <a:t>Электронодонорные</a:t>
            </a:r>
            <a:r>
              <a:rPr lang="ru-RU" i="1" dirty="0"/>
              <a:t> заместители </a:t>
            </a:r>
            <a:r>
              <a:rPr lang="ru-RU" dirty="0"/>
              <a:t>проявляют </a:t>
            </a:r>
            <a:r>
              <a:rPr lang="ru-RU" i="1" dirty="0"/>
              <a:t>+М- и +I-</a:t>
            </a:r>
            <a:r>
              <a:rPr lang="ru-RU" dirty="0"/>
              <a:t>эффект и </a:t>
            </a:r>
            <a:r>
              <a:rPr lang="ru-RU" i="1" dirty="0"/>
              <a:t>повышают электронную плотность</a:t>
            </a:r>
            <a:r>
              <a:rPr lang="ru-RU" dirty="0"/>
              <a:t> </a:t>
            </a:r>
            <a:r>
              <a:rPr lang="ru-RU" i="1" dirty="0"/>
              <a:t>в сопряженной системе.</a:t>
            </a:r>
            <a:r>
              <a:rPr lang="ru-RU" dirty="0"/>
              <a:t> К ним относятся гидроксильная группа —ОН и аминогруппа —NН</a:t>
            </a:r>
            <a:r>
              <a:rPr lang="ru-RU" baseline="-25000" dirty="0"/>
              <a:t>2</a:t>
            </a:r>
            <a:r>
              <a:rPr lang="ru-RU" dirty="0"/>
              <a:t>. </a:t>
            </a:r>
            <a:r>
              <a:rPr lang="ru-RU" dirty="0" err="1"/>
              <a:t>Неподеленная</a:t>
            </a:r>
            <a:r>
              <a:rPr lang="ru-RU" dirty="0"/>
              <a:t> пара электронов в этих группах вступает в общее сопряжение с p -электронной системой </a:t>
            </a:r>
            <a:r>
              <a:rPr lang="ru-RU" dirty="0" err="1"/>
              <a:t>бензольного</a:t>
            </a:r>
            <a:r>
              <a:rPr lang="ru-RU" dirty="0"/>
              <a:t> кольца и увеличивает длину сопряженной системы. В результате электронная </a:t>
            </a:r>
            <a:r>
              <a:rPr lang="ru-RU" i="1" dirty="0"/>
              <a:t>плотность сосредоточивается в </a:t>
            </a:r>
            <a:r>
              <a:rPr lang="ru-RU" i="1" dirty="0" err="1"/>
              <a:t>орто</a:t>
            </a:r>
            <a:r>
              <a:rPr lang="ru-RU" i="1" dirty="0"/>
              <a:t>- и пара-положениях</a:t>
            </a:r>
            <a:r>
              <a:rPr lang="ru-RU" i="1" dirty="0" smtClean="0"/>
              <a:t>:</a:t>
            </a:r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i="1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i="1" dirty="0" smtClean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i="1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i="1" dirty="0" smtClean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endParaRPr lang="ru-RU" i="1" dirty="0"/>
          </a:p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ru-RU" dirty="0"/>
              <a:t>Алкильные группы не могут участвовать в общем сопряжении, но они проявляют +I-эффект, под действием которого происходит аналогичное перераспределение p -электронной плотности.</a:t>
            </a:r>
          </a:p>
        </p:txBody>
      </p:sp>
      <p:pic>
        <p:nvPicPr>
          <p:cNvPr id="12290" name="Picture 2" descr="http://chemistry.narod.ru/himiya/Image16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870199" y="2780928"/>
            <a:ext cx="4552683" cy="16561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CB51B7-3BA7-4D70-880D-8DB8F556C720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3379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Электроноакцепторные заместители проявляют -М-эффект и снижают электронную плотность в сопряженной системе. К ним относятся нитрогрупла —NO2, сульфогруппа —SO3Н, альдегидная —СНО и карбоксильная —СООН группы. Эти заместители образуют с бензольным кольцом общую сопряженную систему, но общее электронное облако смещается в сторону этих групп. Таким образом, общая электронная плотность в кольце уменьшается, причем меньше всего она уменьшается в мета-положениях:</a:t>
            </a:r>
          </a:p>
        </p:txBody>
      </p:sp>
      <p:pic>
        <p:nvPicPr>
          <p:cNvPr id="13314" name="Picture 2" descr="http://chemistry.narod.ru/himiya/Image160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835696" y="3717032"/>
            <a:ext cx="5256584" cy="25922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26DE73-A1CB-4459-AADD-3F7E538D552A}" type="slidenum">
              <a:rPr lang="ru-RU"/>
              <a:pPr>
                <a:defRPr/>
              </a:pPr>
              <a:t>22</a:t>
            </a:fld>
            <a:endParaRPr lang="ru-RU"/>
          </a:p>
        </p:txBody>
      </p:sp>
      <p:sp>
        <p:nvSpPr>
          <p:cNvPr id="34817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9769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Заместители, обладающие +I-эффектом или +М-эффектом, способствуют электрофильному замещению в орто- и пара-положениях бензольного кольца и называются заместителями (ориентантами) первого рода:</a:t>
            </a:r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Заместители, обладающие -I-эффектом или -М-эффектом, направляют электрофильное замещение в мета-положения бензольного кольца и называются заместителями (ориентантами) второго рода:</a:t>
            </a:r>
          </a:p>
        </p:txBody>
      </p:sp>
      <p:pic>
        <p:nvPicPr>
          <p:cNvPr id="14338" name="Picture 2" descr="http://chemistry.narod.ru/himiya/Image16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55576" y="1656105"/>
            <a:ext cx="7763148" cy="10081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pic>
        <p:nvPicPr>
          <p:cNvPr id="14340" name="Picture 4" descr="http://chemistry.narod.ru/himiya/Image160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55576" y="5013176"/>
            <a:ext cx="7763148" cy="9361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0EDD8A-1DE7-4514-B966-F1E7ECBA25C4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35841" name="Объект 2"/>
          <p:cNvSpPr>
            <a:spLocks noGrp="1"/>
          </p:cNvSpPr>
          <p:nvPr>
            <p:ph idx="1"/>
          </p:nvPr>
        </p:nvSpPr>
        <p:spPr>
          <a:xfrm>
            <a:off x="468313" y="404813"/>
            <a:ext cx="8229600" cy="619283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Так, толуол, содержащий заместитель первого рода, нитруется и бромируется в </a:t>
            </a:r>
            <a:r>
              <a:rPr lang="ru-RU" sz="1800" i="1" smtClean="0"/>
              <a:t>пара-</a:t>
            </a:r>
            <a:r>
              <a:rPr lang="ru-RU" sz="1800" smtClean="0"/>
              <a:t> и </a:t>
            </a:r>
            <a:r>
              <a:rPr lang="ru-RU" sz="1800" i="1" smtClean="0"/>
              <a:t>орто</a:t>
            </a:r>
            <a:r>
              <a:rPr lang="ru-RU" sz="1800" smtClean="0"/>
              <a:t>-положения:</a:t>
            </a:r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endParaRPr lang="ru-RU" sz="1800" smtClean="0"/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Нитробензол, содержащий заместитель второго рода, нитруется и бромируется в </a:t>
            </a:r>
            <a:r>
              <a:rPr lang="ru-RU" sz="1800" i="1" smtClean="0"/>
              <a:t>мета-</a:t>
            </a:r>
            <a:r>
              <a:rPr lang="ru-RU" sz="1800" smtClean="0"/>
              <a:t>положение: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5362" name="Picture 2" descr="http://chemistry.narod.ru/himiya/Image16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43608" y="1368073"/>
            <a:ext cx="6552728" cy="18443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pic>
        <p:nvPicPr>
          <p:cNvPr id="15364" name="Picture 4" descr="http://chemistry.narod.ru/himiya/Image161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43608" y="4365104"/>
            <a:ext cx="6552728" cy="20162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8F646F-9AE5-4B23-A27F-9BB1F5229897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36865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Помимо ориентирующего действия заместители оказывают влияние и на реакционную способность бензольного кольца: ориентанты 1-го рода (кроме галогенов) облегчают вступление второго заместителя; ориентанты 2-го рода (и галогены) затрудняют его.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91238-530A-434B-91F3-4EDA597A793C}" type="slidenum">
              <a:rPr lang="ru-RU"/>
              <a:pPr>
                <a:defRPr/>
              </a:pPr>
              <a:t>25</a:t>
            </a:fld>
            <a:endParaRPr lang="ru-RU"/>
          </a:p>
        </p:txBody>
      </p:sp>
      <p:sp>
        <p:nvSpPr>
          <p:cNvPr id="37889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 Применение.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 Бензол и его гомологи применяются как химическое сырье для производства лекарств, пластмасс, красителей, ядохимикатов и многих других органических веществ. Широко используются как растворители. Бензол в качестве добавки улучшает качество моторного топлива.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D0E44-729E-467B-8E55-ACA87FC41521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15361" name="Объект 2"/>
          <p:cNvSpPr>
            <a:spLocks noGrp="1"/>
          </p:cNvSpPr>
          <p:nvPr>
            <p:ph idx="1"/>
          </p:nvPr>
        </p:nvSpPr>
        <p:spPr>
          <a:xfrm>
            <a:off x="395288" y="476250"/>
            <a:ext cx="8229600" cy="29098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Понятие “бензольное кольцо” требует расшифровки. Для этого необходимо рассмотреть строение молекулы бензола. Первая структура бензола была предложена в 1865г. немецким ученым А. Кекуле: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029" name="Picture 5" descr="C:\Users\Владелец\Desktop\Image158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679830" y="3284984"/>
            <a:ext cx="5116359" cy="33123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81CAD0-1687-459C-8EFB-E081DAB805C5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16385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Эта формула правильно отражает равноценность шести атомов углерода, однако не объясняет ряд особых свойств бензола. Например, несмотря на ненасыщенность, бензол не проявляет склонности к реакциям присоединения: он не обесцвечивает бромную воду и раствор перманганата калия, т. е. не дает типичных для непредельных соединений качественных реакций.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7EFB77-2247-4B96-9854-4FD2E892B4C8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17409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Особенности строения и свойств бензола удалось полностью объяснить только после развития современной квантово-механической теории химических связей. По современным представлениям все шесть атомов углерода в молекуле бензола находятся в sp</a:t>
            </a:r>
            <a:r>
              <a:rPr lang="ru-RU" baseline="30000" smtClean="0"/>
              <a:t>2</a:t>
            </a:r>
            <a:r>
              <a:rPr lang="ru-RU" smtClean="0"/>
              <a:t>-гибридном состоянии. Каждый атом углерода образует s -связи с двумя другими атомами углерода и одним атомом водорода, лежащие в одной плоскости. Валентные углы между тремя s -связями равны 120°. Таким образом, все шесть атомов углерода лежат в одной плоскости, образуя правильный шестиугольник </a:t>
            </a:r>
            <a:r>
              <a:rPr lang="ru-RU" i="1" smtClean="0"/>
              <a:t>(s -скелет молекулы бензола).</a:t>
            </a:r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351CC-4D96-4847-ABBC-46354C926783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18433" name="Объект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Каждый атом углерода имеет одну негибридизованную р-орбиталь. Шесть таких орбиталей располагаются перпендикулярно плоскому s -скелету и параллельно друг другу (см. рис. а). </a:t>
            </a:r>
            <a:r>
              <a:rPr lang="ru-RU" i="1" smtClean="0"/>
              <a:t>Все шесть электронов взаимодействуют между собой, образуя p -связи</a:t>
            </a:r>
            <a:r>
              <a:rPr lang="ru-RU" smtClean="0"/>
              <a:t>, не локализованные в пары как при образовании двойных связей, а </a:t>
            </a:r>
            <a:r>
              <a:rPr lang="ru-RU" i="1" smtClean="0"/>
              <a:t>объединенные в единое p -электронное облако.</a:t>
            </a:r>
            <a:r>
              <a:rPr lang="ru-RU" smtClean="0"/>
              <a:t> Таким образом, </a:t>
            </a:r>
            <a:r>
              <a:rPr lang="ru-RU" i="1" smtClean="0"/>
              <a:t>в молекуле бензола осуществляется круговое сопряжение.</a:t>
            </a:r>
            <a:r>
              <a:rPr lang="ru-RU" smtClean="0"/>
              <a:t> </a:t>
            </a:r>
            <a:r>
              <a:rPr lang="ru-RU" i="1" smtClean="0"/>
              <a:t>Наибольшая p -электронная плотность в этой сопряженной системе располагается над и под плоскостью s -скелета</a:t>
            </a:r>
            <a:r>
              <a:rPr lang="ru-RU" smtClean="0"/>
              <a:t>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1FBC2-45D6-4528-A4CE-637F7B45A9C9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3528" y="875297"/>
            <a:ext cx="8495839" cy="4752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2C851-8A72-4B9B-A5A9-A7FB948F1CBC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В результате все связи между атомами углерода в бензоле выровнены и имеют длину 0,139нм. Эта величина является промежуточной между длиной одинарной связи в алканах (0,154нм) и длиной двойной связи в алкенах (0,133 им). Равноценность связей принято изображать кружком внутри цикла (см. рис. в). Круговое сопряжение дает выигрыш в энергии 150 кДж/моль. Эта величина составляет </a:t>
            </a:r>
            <a:r>
              <a:rPr lang="ru-RU" i="1" smtClean="0"/>
              <a:t>энергию сопряжения — количество энергии, которое нужно затратить, чтобы нарушить ароматическую систему бензола.</a:t>
            </a:r>
            <a:endParaRPr lang="ru-RU" smtClean="0"/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Такое электронное строение объясняет все особенности бензола. В частности, понятно, почему бензол трудно вступает в реакции присоединения, — это привело бы к нарушению сопряжения. Такие реакции возможны только в очень жестких условиях.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88D53-54BF-4BC9-8C8E-1E435B767724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59372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Условно арены можно разделить на два ряда. К первому относят производные бензола (например, толуол или дифенил), ко второму — </a:t>
            </a:r>
            <a:r>
              <a:rPr lang="ru-RU" i="1" smtClean="0"/>
              <a:t>конденсированные (полиядерные)</a:t>
            </a:r>
            <a:r>
              <a:rPr lang="ru-RU" smtClean="0"/>
              <a:t> арены (простейший из них — нафталин):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Гомологический ряд бензола отвечает общей формуле С</a:t>
            </a:r>
            <a:r>
              <a:rPr lang="ru-RU" baseline="-25000" smtClean="0"/>
              <a:t>6</a:t>
            </a:r>
            <a:r>
              <a:rPr lang="ru-RU" smtClean="0"/>
              <a:t>Н</a:t>
            </a:r>
            <a:r>
              <a:rPr lang="ru-RU" baseline="-25000" smtClean="0"/>
              <a:t>2n-6</a:t>
            </a:r>
            <a:r>
              <a:rPr lang="ru-RU" smtClean="0"/>
              <a:t>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3074" name="Picture 2" descr="http://chemistry.narod.ru/himiya/Image158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99592" y="3411365"/>
            <a:ext cx="7272808" cy="15298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30</TotalTime>
  <Words>1223</Words>
  <Application>Microsoft Office PowerPoint</Application>
  <PresentationFormat>Экран (4:3)</PresentationFormat>
  <Paragraphs>97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Главная</vt:lpstr>
      <vt:lpstr>Главная</vt:lpstr>
      <vt:lpstr>Главная</vt:lpstr>
      <vt:lpstr>Бензольное кольцо о-, п-, м-положение  радикалов.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СПОСОБЫ ПОЛУЧЕНИЯ.</vt:lpstr>
      <vt:lpstr>Слайд 13</vt:lpstr>
      <vt:lpstr>Слайд 14</vt:lpstr>
      <vt:lpstr>ХИМИЧЕСКИЕ СВОЙСТВА БЕНЗОЛА.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Бензольные кольца</dc:title>
  <dc:creator>Владелец</dc:creator>
  <cp:lastModifiedBy>Student</cp:lastModifiedBy>
  <cp:revision>9</cp:revision>
  <dcterms:created xsi:type="dcterms:W3CDTF">2013-05-01T17:18:51Z</dcterms:created>
  <dcterms:modified xsi:type="dcterms:W3CDTF">2013-05-03T09:35:47Z</dcterms:modified>
</cp:coreProperties>
</file>